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10439400" cy="15119350"/>
  <p:notesSz cx="6858000" cy="9144000"/>
  <p:embeddedFontLst>
    <p:embeddedFont>
      <p:font typeface="Helvetica Neue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328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C5C"/>
    <a:srgbClr val="539066"/>
    <a:srgbClr val="5BA16D"/>
    <a:srgbClr val="65BA76"/>
    <a:srgbClr val="64B686"/>
    <a:srgbClr val="699D8B"/>
    <a:srgbClr val="42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602" y="58"/>
      </p:cViewPr>
      <p:guideLst>
        <p:guide orient="horz" pos="4762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5502" y="685800"/>
            <a:ext cx="236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643df8211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643df8211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643df8211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685800"/>
            <a:ext cx="23685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643df8211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5502" y="685800"/>
            <a:ext cx="236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5887" y="2188777"/>
            <a:ext cx="9728100" cy="6033900"/>
          </a:xfrm>
          <a:prstGeom prst="rect">
            <a:avLst/>
          </a:prstGeom>
        </p:spPr>
        <p:txBody>
          <a:bodyPr spcFirstLastPara="1" wrap="square" lIns="240675" tIns="240675" rIns="240675" bIns="2406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700"/>
              <a:buNone/>
              <a:defRPr sz="13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5878" y="8331286"/>
            <a:ext cx="9728100" cy="23301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5878" y="3251601"/>
            <a:ext cx="9728100" cy="5771700"/>
          </a:xfrm>
          <a:prstGeom prst="rect">
            <a:avLst/>
          </a:prstGeom>
        </p:spPr>
        <p:txBody>
          <a:bodyPr spcFirstLastPara="1" wrap="square" lIns="240675" tIns="240675" rIns="240675" bIns="2406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600"/>
              <a:buNone/>
              <a:defRPr sz="31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5878" y="9266383"/>
            <a:ext cx="9728100" cy="38241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52705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155224" y="1527789"/>
            <a:ext cx="6128700" cy="14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400"/>
              <a:buNone/>
              <a:defRPr sz="6300" b="0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22000" y="3477600"/>
            <a:ext cx="9396000" cy="99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  <a:lvl2pPr marL="914400" lvl="1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2pPr>
            <a:lvl3pPr marL="1371600" lvl="2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3pPr>
            <a:lvl4pPr marL="1828800" lvl="3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4pPr>
            <a:lvl5pPr marL="2286000" lvl="4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5pPr>
            <a:lvl6pPr marL="2743200" lvl="5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6pPr>
            <a:lvl7pPr marL="3200400" lvl="6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7pPr>
            <a:lvl8pPr marL="3657600" lvl="7" indent="-228600" algn="l" rtl="0">
              <a:spcBef>
                <a:spcPts val="3200"/>
              </a:spcBef>
              <a:spcAft>
                <a:spcPts val="0"/>
              </a:spcAft>
              <a:buSzPts val="3700"/>
              <a:buNone/>
              <a:defRPr/>
            </a:lvl8pPr>
            <a:lvl9pPr marL="4114800" lvl="8" indent="-228600" algn="l" rtl="0">
              <a:spcBef>
                <a:spcPts val="3200"/>
              </a:spcBef>
              <a:spcAft>
                <a:spcPts val="320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549600" y="14061600"/>
            <a:ext cx="33408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522000" y="14061600"/>
            <a:ext cx="2401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516800" y="14061600"/>
            <a:ext cx="240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5878" y="6322709"/>
            <a:ext cx="9728100" cy="24744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4566600" cy="100431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517307" y="3387853"/>
            <a:ext cx="4566600" cy="100431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5878" y="1633260"/>
            <a:ext cx="3206400" cy="2221500"/>
          </a:xfrm>
          <a:prstGeom prst="rect">
            <a:avLst/>
          </a:prstGeom>
        </p:spPr>
        <p:txBody>
          <a:bodyPr spcFirstLastPara="1" wrap="square" lIns="240675" tIns="240675" rIns="240675" bIns="2406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5878" y="4084913"/>
            <a:ext cx="3206400" cy="93462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9734" y="1323276"/>
            <a:ext cx="7269900" cy="120252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220000" y="-367"/>
            <a:ext cx="52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240675" tIns="240675" rIns="240675" bIns="2406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03130" y="3625081"/>
            <a:ext cx="4618800" cy="4357200"/>
          </a:xfrm>
          <a:prstGeom prst="rect">
            <a:avLst/>
          </a:prstGeom>
        </p:spPr>
        <p:txBody>
          <a:bodyPr spcFirstLastPara="1" wrap="square" lIns="240675" tIns="240675" rIns="240675" bIns="2406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03130" y="8240010"/>
            <a:ext cx="4618800" cy="3630300"/>
          </a:xfrm>
          <a:prstGeom prst="rect">
            <a:avLst/>
          </a:prstGeom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639587" y="2128514"/>
            <a:ext cx="4380900" cy="108621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marL="457200" lvl="0" indent="-52705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marL="914400" lvl="1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marL="1371600" lvl="2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marL="1828800" lvl="3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marL="2286000" lvl="4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marL="2743200" lvl="5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marL="3200400" lvl="6" indent="-46355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marL="3657600" lvl="7" indent="-46355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marL="4114800" lvl="8" indent="-46355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5878" y="12436336"/>
            <a:ext cx="6849300" cy="17790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675" tIns="240675" rIns="240675" bIns="2406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0"/>
              <a:buNone/>
              <a:defRPr sz="7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675" tIns="240675" rIns="240675" bIns="240675" anchor="t" anchorCtr="0">
            <a:normAutofit/>
          </a:bodyPr>
          <a:lstStyle>
            <a:lvl1pPr marL="457200" lvl="0" indent="-527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marL="914400" lvl="1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marL="1371600" lvl="2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marL="1828800" lvl="3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marL="2286000" lvl="4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marL="2743200" lvl="5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marL="3200400" lvl="6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marL="3657600" lvl="7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marL="4114800" lvl="8" indent="-463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673279" y="13708144"/>
            <a:ext cx="626400" cy="11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675" tIns="240675" rIns="240675" bIns="240675" anchor="ctr" anchorCtr="0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nidive.lisn.upsaclay.fr/doku.php?id=meetings:other-events:1st_unidive_training_school:courses#corpus_annotation_infrastructure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nidive.lisn.upsaclay.fr/doku.php?id=meetings:other-events:1st_unidive_training_school:courses#annotation_of_multiword_expressions_for_newcomers" TargetMode="External"/><Relationship Id="rId5" Type="http://schemas.openxmlformats.org/officeDocument/2006/relationships/hyperlink" Target="https://unidive.lisn.upsaclay.fr/doku.php?id=meetings:other-events:1st_unidive_training_school:courses#dependency_syntax_surface-syntactic_ud_and_ud" TargetMode="External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97725"/>
            <a:ext cx="10440000" cy="1541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475" y="914388"/>
            <a:ext cx="2703923" cy="270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8929" y="13152"/>
            <a:ext cx="2979999" cy="218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6">
            <a:alphaModFix/>
          </a:blip>
          <a:srcRect t="1893" r="5535"/>
          <a:stretch/>
        </p:blipFill>
        <p:spPr>
          <a:xfrm>
            <a:off x="1822150" y="223100"/>
            <a:ext cx="2281200" cy="1443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13755" y="14044158"/>
            <a:ext cx="697992" cy="69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15099" y="2025860"/>
            <a:ext cx="1320100" cy="7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99500" y="1168711"/>
            <a:ext cx="1638300" cy="67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7200" y="14164550"/>
            <a:ext cx="16383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986305" y="14254853"/>
            <a:ext cx="1065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" sz="1700">
                <a:solidFill>
                  <a:srgbClr val="03506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logo</a:t>
            </a:r>
            <a:endParaRPr sz="1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50" y="34284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sz="1600" b="1" dirty="0">
                <a:solidFill>
                  <a:srgbClr val="274E13"/>
                </a:solidFill>
              </a:rPr>
              <a:t>Date: 8-12 July 2024</a:t>
            </a:r>
            <a:endParaRPr sz="1600" b="1" dirty="0">
              <a:solidFill>
                <a:srgbClr val="274E13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ADDD817-1D99-C8FB-CC22-ADAFD4CB22D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9477" r="9477"/>
          <a:stretch/>
        </p:blipFill>
        <p:spPr>
          <a:xfrm>
            <a:off x="3060548" y="2966719"/>
            <a:ext cx="1122835" cy="1094469"/>
          </a:xfrm>
          <a:prstGeom prst="ellipse">
            <a:avLst/>
          </a:prstGeom>
          <a:ln w="63500" cap="rnd">
            <a:solidFill>
              <a:srgbClr val="5BA16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64F5C082-71DD-0563-B573-648E4D6B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9477" r="9477"/>
          <a:stretch/>
        </p:blipFill>
        <p:spPr>
          <a:xfrm>
            <a:off x="438821" y="7473643"/>
            <a:ext cx="2024548" cy="1973405"/>
          </a:xfrm>
          <a:prstGeom prst="ellipse">
            <a:avLst/>
          </a:prstGeom>
          <a:ln w="63500" cap="rnd">
            <a:solidFill>
              <a:srgbClr val="5D5C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174663-CD6E-E319-BE4C-3D7F9A10A0E4}"/>
              </a:ext>
            </a:extLst>
          </p:cNvPr>
          <p:cNvSpPr txBox="1"/>
          <p:nvPr/>
        </p:nvSpPr>
        <p:spPr>
          <a:xfrm>
            <a:off x="2756263" y="4604658"/>
            <a:ext cx="6629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00" b="1" dirty="0">
                <a:solidFill>
                  <a:schemeClr val="bg2"/>
                </a:solidFill>
                <a:hlinkClick r:id="rId5" tooltip="meetings:other-events:1st_unidive_training_school: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Dependency syntax, Surface-Syntactic UD and UD</a:t>
            </a:r>
            <a:endParaRPr lang="ru-RU" sz="21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F057E-7C12-5513-9992-D81F7DD16467}"/>
              </a:ext>
            </a:extLst>
          </p:cNvPr>
          <p:cNvSpPr txBox="1"/>
          <p:nvPr/>
        </p:nvSpPr>
        <p:spPr>
          <a:xfrm>
            <a:off x="2769325" y="8233954"/>
            <a:ext cx="748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2"/>
                </a:solidFill>
                <a:hlinkClick r:id="rId6" tooltip="meetings:other-events:1st_unidive_training_school: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Annotation of multiword expressions for newcomers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427F4049-A08F-D67E-E040-348968E6B6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269" b="3269"/>
          <a:stretch/>
        </p:blipFill>
        <p:spPr>
          <a:xfrm>
            <a:off x="384862" y="3734195"/>
            <a:ext cx="2066601" cy="1982983"/>
          </a:xfrm>
          <a:prstGeom prst="ellipse">
            <a:avLst/>
          </a:prstGeom>
          <a:ln w="63500" cap="rnd">
            <a:solidFill>
              <a:srgbClr val="5D5C5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CF53491-A415-C0D9-66FF-4F0E682CA702}"/>
              </a:ext>
            </a:extLst>
          </p:cNvPr>
          <p:cNvSpPr txBox="1"/>
          <p:nvPr/>
        </p:nvSpPr>
        <p:spPr>
          <a:xfrm>
            <a:off x="900897" y="1124481"/>
            <a:ext cx="8634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Please specify the type of your </a:t>
            </a:r>
            <a:r>
              <a:rPr lang="ro-MD" sz="2400" b="1" dirty="0" err="1"/>
              <a:t>project</a:t>
            </a:r>
            <a:r>
              <a:rPr lang="en-US" sz="2400" b="1" dirty="0"/>
              <a:t> by indicating whether it</a:t>
            </a:r>
            <a:r>
              <a:rPr lang="ro-MD" sz="2400" b="1" dirty="0"/>
              <a:t> </a:t>
            </a:r>
            <a:r>
              <a:rPr lang="ro-MD" sz="2400" b="1" dirty="0" err="1"/>
              <a:t>is</a:t>
            </a:r>
            <a:r>
              <a:rPr lang="en-US" sz="2400" b="1" dirty="0"/>
              <a:t> </a:t>
            </a:r>
            <a:r>
              <a:rPr lang="ro-MD" sz="2400" b="1" dirty="0"/>
              <a:t>relevant </a:t>
            </a:r>
            <a:r>
              <a:rPr lang="ro-MD" sz="2400" b="1" dirty="0" err="1"/>
              <a:t>to</a:t>
            </a:r>
            <a:r>
              <a:rPr lang="ro-MD" sz="2400" b="1" dirty="0"/>
              <a:t> </a:t>
            </a:r>
            <a:r>
              <a:rPr lang="ro-MD" sz="2400" b="1" dirty="0" err="1"/>
              <a:t>one</a:t>
            </a:r>
            <a:r>
              <a:rPr lang="ro-MD" sz="2400" b="1" dirty="0"/>
              <a:t> of </a:t>
            </a:r>
            <a:r>
              <a:rPr lang="ro-MD" sz="2400" b="1" dirty="0" err="1"/>
              <a:t>the</a:t>
            </a:r>
            <a:r>
              <a:rPr lang="ro-MD" sz="2400" b="1" dirty="0"/>
              <a:t> </a:t>
            </a:r>
            <a:r>
              <a:rPr lang="ro-MD" sz="2400" b="1" dirty="0" err="1"/>
              <a:t>courses</a:t>
            </a:r>
            <a:r>
              <a:rPr lang="ro-MD" sz="2400" b="1" dirty="0"/>
              <a:t> </a:t>
            </a:r>
            <a:r>
              <a:rPr lang="ro-MD" sz="2400" b="1" dirty="0" err="1"/>
              <a:t>by</a:t>
            </a:r>
            <a:r>
              <a:rPr lang="ro-MD" sz="2400" b="1" dirty="0"/>
              <a:t> </a:t>
            </a:r>
            <a:r>
              <a:rPr lang="ro-MD" sz="2400" b="1" dirty="0" err="1"/>
              <a:t>choosing</a:t>
            </a:r>
            <a:r>
              <a:rPr lang="ro-MD" sz="2400" b="1" dirty="0"/>
              <a:t> </a:t>
            </a:r>
            <a:r>
              <a:rPr lang="ro-MD" sz="2400" b="1" dirty="0" err="1"/>
              <a:t>the</a:t>
            </a:r>
            <a:r>
              <a:rPr lang="ro-MD" sz="2400" b="1" dirty="0"/>
              <a:t> </a:t>
            </a:r>
            <a:r>
              <a:rPr lang="ro-MD" sz="2400" b="1" dirty="0" err="1"/>
              <a:t>following</a:t>
            </a:r>
            <a:r>
              <a:rPr lang="ro-MD" sz="2400" b="1" dirty="0"/>
              <a:t> </a:t>
            </a:r>
            <a:r>
              <a:rPr lang="ro-MD" sz="2400" b="1" dirty="0" err="1"/>
              <a:t>icons</a:t>
            </a:r>
            <a:endParaRPr lang="ru-R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C2FC2F-01A0-778D-8A8A-3438FF2475D5}"/>
              </a:ext>
            </a:extLst>
          </p:cNvPr>
          <p:cNvSpPr txBox="1"/>
          <p:nvPr/>
        </p:nvSpPr>
        <p:spPr>
          <a:xfrm>
            <a:off x="2956560" y="11686903"/>
            <a:ext cx="748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2"/>
                </a:solidFill>
                <a:hlinkClick r:id="rId8" tooltip="meetings:other-events:1st_unidive_training_school:cours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Corpus annotation infrastructure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4749E73E-78A8-FC89-96AB-CB29E0F2A4B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796" r="2796"/>
          <a:stretch/>
        </p:blipFill>
        <p:spPr>
          <a:xfrm>
            <a:off x="473430" y="10762504"/>
            <a:ext cx="2129562" cy="1990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533400"/>
            <a:ext cx="4163026" cy="419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8" y="5109325"/>
            <a:ext cx="5272125" cy="517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3425" y="1028700"/>
            <a:ext cx="4163025" cy="273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8888" y="5122747"/>
            <a:ext cx="2856895" cy="2969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55725" y="9670642"/>
            <a:ext cx="5272124" cy="6332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</Words>
  <Application>Microsoft Office PowerPoint</Application>
  <PresentationFormat>Произвольный</PresentationFormat>
  <Paragraphs>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Helvetica Neue</vt:lpstr>
      <vt:lpstr>Simple Light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ailly caftanatov</cp:lastModifiedBy>
  <cp:revision>4</cp:revision>
  <dcterms:modified xsi:type="dcterms:W3CDTF">2024-06-17T20:52:17Z</dcterms:modified>
</cp:coreProperties>
</file>